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sldIdLst>
    <p:sldId id="257" r:id="rId2"/>
    <p:sldId id="313" r:id="rId3"/>
    <p:sldId id="314" r:id="rId4"/>
    <p:sldId id="315" r:id="rId5"/>
    <p:sldId id="316" r:id="rId6"/>
    <p:sldId id="317" r:id="rId7"/>
    <p:sldId id="318" r:id="rId8"/>
    <p:sldId id="320" r:id="rId9"/>
    <p:sldId id="319" r:id="rId10"/>
    <p:sldId id="334" r:id="rId11"/>
    <p:sldId id="321" r:id="rId12"/>
    <p:sldId id="322" r:id="rId13"/>
    <p:sldId id="332" r:id="rId14"/>
    <p:sldId id="323" r:id="rId15"/>
    <p:sldId id="325" r:id="rId16"/>
    <p:sldId id="324" r:id="rId17"/>
    <p:sldId id="326" r:id="rId18"/>
    <p:sldId id="327" r:id="rId19"/>
    <p:sldId id="328" r:id="rId20"/>
    <p:sldId id="330" r:id="rId21"/>
    <p:sldId id="333" r:id="rId22"/>
    <p:sldId id="331" r:id="rId23"/>
    <p:sldId id="329" r:id="rId24"/>
    <p:sldId id="312" r:id="rId2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E0B5"/>
    <a:srgbClr val="FFFFFF"/>
    <a:srgbClr val="007E82"/>
    <a:srgbClr val="0031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76015" autoAdjust="0"/>
  </p:normalViewPr>
  <p:slideViewPr>
    <p:cSldViewPr snapToGrid="0" snapToObjects="1">
      <p:cViewPr varScale="1">
        <p:scale>
          <a:sx n="79" d="100"/>
          <a:sy n="79" d="100"/>
        </p:scale>
        <p:origin x="15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60128" cy="6012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4C7BB-1153-4E90-8A9F-98CFB00B447B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FEE0F-FA5B-4948-954B-D3EBEAF11C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0812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cc.nl/kennis/vraag-van-de-week/1511-wat-te-doen-met-een-facebook-account-bij-overlijden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weakers.net/nieuws/107149/nieuwe-functie-lastpass-laat-dierbaren-wachtwoorden-overnemen-bij-noodgevallen.html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DABE17E-E9C6-466A-9F6C-1153427608B1}" type="slidenum">
              <a:rPr lang="nl-NL" altLang="nl-NL"/>
              <a:pPr eaLnBrk="1" hangingPunct="1"/>
              <a:t>1</a:t>
            </a:fld>
            <a:endParaRPr lang="nl-NL" altLang="nl-NL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9075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EE0F-FA5B-4948-954B-D3EBEAF11C86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51733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EE0F-FA5B-4948-954B-D3EBEAF11C86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6286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EE0F-FA5B-4948-954B-D3EBEAF11C86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27512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https://www.hcc.nl/kennis/vraag-van-de-week/1511-wat-te-doen-met-een-facebook-account-bij-overlijden</a:t>
            </a:r>
            <a:r>
              <a:rPr lang="nl-NL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EE0F-FA5B-4948-954B-D3EBEAF11C86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58096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EE0F-FA5B-4948-954B-D3EBEAF11C86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01860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Waar begraven/cremeren? Complicaties bij vervoer lichaam naar Nederland: potentieel besmettingsgevaar, verpakking, papierwinkel.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EE0F-FA5B-4948-954B-D3EBEAF11C86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6899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EE0F-FA5B-4948-954B-D3EBEAF11C86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1694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EE0F-FA5B-4948-954B-D3EBEAF11C8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464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EE0F-FA5B-4948-954B-D3EBEAF11C8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1421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EE0F-FA5B-4948-954B-D3EBEAF11C8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424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Euthanasieverklaringen moeten (naast</a:t>
            </a:r>
            <a:r>
              <a:rPr lang="nl-NL" baseline="0" dirty="0"/>
              <a:t> de vereniging NVVE, als je lid bent) naar je huisarts en iedere 2 jaar bevestigd/ge-update worden. Zorg dat ook de kinderen en andere naaste familie op de hoogte zijn!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EE0F-FA5B-4948-954B-D3EBEAF11C8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9814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EE0F-FA5B-4948-954B-D3EBEAF11C86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4015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Lastpass: </a:t>
            </a:r>
            <a:r>
              <a:rPr lang="nl-NL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https://tweakers.net/nieuws/107149/nieuwe-functie-lastpass-laat-dierbaren-wachtwoorden-overnemen-bij-noodgevallen.html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EE0F-FA5B-4948-954B-D3EBEAF11C86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2830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De interessegroep </a:t>
            </a:r>
            <a:r>
              <a:rPr lang="nl-NL" dirty="0" smtClean="0"/>
              <a:t>Genealogie heeft dit </a:t>
            </a:r>
            <a:r>
              <a:rPr lang="nl-NL" dirty="0" err="1" smtClean="0"/>
              <a:t>social</a:t>
            </a:r>
            <a:r>
              <a:rPr lang="nl-NL" dirty="0" smtClean="0"/>
              <a:t> media testament gemaakt en stelt het gratis ter beschikking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EE0F-FA5B-4948-954B-D3EBEAF11C86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7871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0FEE0F-FA5B-4948-954B-D3EBEAF11C86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9662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file:///H:\Luit%20HCC\Afbeeldingen%20LuitHCC\HCC%20Logo's\seniorenacademie.png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file:///H:\Luit%20HCC\Afbeeldingen%20LuitHCC\HCC%20Logo's\seniorenacademie.png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file:///H:\Luit%20HCC\Afbeeldingen%20LuitHCC\HCC%20Logo's\seniorenacademie.png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2227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88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349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seniorenacademie.png"/>
          <p:cNvPicPr/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73" y="363402"/>
            <a:ext cx="3225277" cy="24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217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3129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5346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3863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‹nr.›</a:t>
            </a:fld>
            <a:endParaRPr lang="nl-NL"/>
          </a:p>
        </p:txBody>
      </p:sp>
      <p:pic>
        <p:nvPicPr>
          <p:cNvPr id="6" name="seniorenacademie.png"/>
          <p:cNvPicPr/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73" y="243893"/>
            <a:ext cx="3225277" cy="24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716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seniorenacademie.png"/>
          <p:cNvPicPr/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073" y="179251"/>
            <a:ext cx="3225277" cy="24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84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2937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30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75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Cambria" panose="02040503050406030204" pitchFamily="18" charset="0"/>
              </a:defRPr>
            </a:lvl1pPr>
          </a:lstStyle>
          <a:p>
            <a:fld id="{CC0D5734-3427-4385-9EE3-A8D07131E553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722696" y="30209"/>
            <a:ext cx="990476" cy="53333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713172" y="113486"/>
            <a:ext cx="1694196" cy="206172"/>
          </a:xfrm>
          <a:prstGeom prst="rect">
            <a:avLst/>
          </a:prstGeom>
        </p:spPr>
      </p:pic>
      <p:cxnSp>
        <p:nvCxnSpPr>
          <p:cNvPr id="9" name="Rechte verbindingslijn 8"/>
          <p:cNvCxnSpPr/>
          <p:nvPr userDrawn="1"/>
        </p:nvCxnSpPr>
        <p:spPr>
          <a:xfrm>
            <a:off x="519764" y="623763"/>
            <a:ext cx="7879414" cy="0"/>
          </a:xfrm>
          <a:prstGeom prst="line">
            <a:avLst/>
          </a:prstGeom>
          <a:ln>
            <a:solidFill>
              <a:srgbClr val="E53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 userDrawn="1"/>
        </p:nvCxnSpPr>
        <p:spPr>
          <a:xfrm>
            <a:off x="519764" y="6198402"/>
            <a:ext cx="7879414" cy="0"/>
          </a:xfrm>
          <a:prstGeom prst="line">
            <a:avLst/>
          </a:prstGeom>
          <a:ln>
            <a:solidFill>
              <a:srgbClr val="E53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99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enealogie.hcc.nl/downloads/persberichten/24-bijlage-social-media-testament/file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mens-en-samenleving.infonu.nl/diversen/104095-dingen-die-je-moet-regelen-na-een-overlijden-checklist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backgroundchecks.org/justdeleteme/" TargetMode="External"/><Relationship Id="rId2" Type="http://schemas.openxmlformats.org/officeDocument/2006/relationships/hyperlink" Target="https://www.accountkiller.com/nl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microsoft.com/nl-nl/help/12412/microsoft-account-how-to-close-account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yaccount.google.com/inactive" TargetMode="External"/><Relationship Id="rId2" Type="http://schemas.openxmlformats.org/officeDocument/2006/relationships/hyperlink" Target="https://support.google.com/accounts/answer/32046?hl=n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help/delete_account#_=_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itvaart.nl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kstvak 2"/>
          <p:cNvSpPr txBox="1">
            <a:spLocks noChangeArrowheads="1"/>
          </p:cNvSpPr>
          <p:nvPr/>
        </p:nvSpPr>
        <p:spPr bwMode="auto">
          <a:xfrm>
            <a:off x="982830" y="5027094"/>
            <a:ext cx="17876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dirty="0"/>
              <a:t>Rob van Geuns</a:t>
            </a:r>
          </a:p>
        </p:txBody>
      </p:sp>
      <p:sp>
        <p:nvSpPr>
          <p:cNvPr id="4099" name="Tekstvak 3"/>
          <p:cNvSpPr txBox="1">
            <a:spLocks noChangeArrowheads="1"/>
          </p:cNvSpPr>
          <p:nvPr/>
        </p:nvSpPr>
        <p:spPr bwMode="auto">
          <a:xfrm>
            <a:off x="982830" y="530173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nl-NL" altLang="nl-NL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9" name="Rechthoek 8"/>
          <p:cNvSpPr/>
          <p:nvPr/>
        </p:nvSpPr>
        <p:spPr>
          <a:xfrm>
            <a:off x="1260314" y="1682205"/>
            <a:ext cx="6915497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nl-NL" sz="4800" b="1" i="1" dirty="0">
                <a:latin typeface="Arial" charset="0"/>
                <a:cs typeface="+mn-cs"/>
              </a:rPr>
              <a:t>Digitale erfenis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219" y="2738360"/>
            <a:ext cx="2831592" cy="283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34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Social</a:t>
            </a:r>
            <a:r>
              <a:rPr lang="nl-NL" dirty="0" smtClean="0"/>
              <a:t> media testament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332103"/>
          </a:xfrm>
        </p:spPr>
        <p:txBody>
          <a:bodyPr/>
          <a:lstStyle/>
          <a:p>
            <a:r>
              <a:rPr lang="nl-NL" dirty="0"/>
              <a:t>Beschikbaar op </a:t>
            </a:r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genealogie.hcc.nl/downloads/persberichten/24-bijlage-social-media-testament/file.html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10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4"/>
          <a:srcRect b="24748"/>
          <a:stretch/>
        </p:blipFill>
        <p:spPr>
          <a:xfrm>
            <a:off x="712799" y="3182432"/>
            <a:ext cx="7802551" cy="3450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17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Handboek van je huis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Hoe zet je alles aan/uit</a:t>
            </a:r>
          </a:p>
          <a:p>
            <a:pPr lvl="1"/>
            <a:r>
              <a:rPr lang="nl-NL" dirty="0"/>
              <a:t>Alarm, telefoon, Internet, ..</a:t>
            </a:r>
          </a:p>
          <a:p>
            <a:r>
              <a:rPr lang="nl-NL" dirty="0"/>
              <a:t>Waar zijn belangrijke schakelaars</a:t>
            </a:r>
          </a:p>
          <a:p>
            <a:r>
              <a:rPr lang="nl-NL" dirty="0"/>
              <a:t>Overzicht elektrische groepen</a:t>
            </a:r>
          </a:p>
          <a:p>
            <a:r>
              <a:rPr lang="nl-NL" dirty="0"/>
              <a:t>Wat heb je aan hulpmiddelen</a:t>
            </a:r>
          </a:p>
          <a:p>
            <a:pPr lvl="1"/>
            <a:r>
              <a:rPr lang="nl-NL" dirty="0"/>
              <a:t>Speciaal gereedschap, </a:t>
            </a:r>
          </a:p>
          <a:p>
            <a:pPr lvl="1"/>
            <a:r>
              <a:rPr lang="nl-NL" dirty="0"/>
              <a:t>Zwaarder tuingereedschap</a:t>
            </a:r>
          </a:p>
          <a:p>
            <a:pPr lvl="1"/>
            <a:r>
              <a:rPr lang="nl-NL" dirty="0"/>
              <a:t>..</a:t>
            </a:r>
          </a:p>
          <a:p>
            <a:r>
              <a:rPr lang="nl-NL" dirty="0"/>
              <a:t>Onderhoud door …</a:t>
            </a:r>
          </a:p>
          <a:p>
            <a:pPr lvl="1"/>
            <a:r>
              <a:rPr lang="nl-NL" dirty="0"/>
              <a:t>Vaste bedrijven/mensen</a:t>
            </a:r>
          </a:p>
          <a:p>
            <a:r>
              <a:rPr lang="nl-NL" dirty="0"/>
              <a:t>Bouwtekeningen, Wijzigingen, ..</a:t>
            </a:r>
          </a:p>
          <a:p>
            <a:r>
              <a:rPr lang="nl-NL" dirty="0"/>
              <a:t>Eigendomspapieren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182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 na het overlijden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6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Zorg dat je overzicht hebt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Wat </a:t>
            </a:r>
            <a:r>
              <a:rPr lang="nl-NL" dirty="0"/>
              <a:t>moet er nog geregeld worden?</a:t>
            </a:r>
          </a:p>
          <a:p>
            <a:r>
              <a:rPr lang="nl-NL" dirty="0"/>
              <a:t>Wat doet de overheid?</a:t>
            </a:r>
          </a:p>
          <a:p>
            <a:r>
              <a:rPr lang="nl-NL" dirty="0"/>
              <a:t>Wat doet de begrafenisondernemer</a:t>
            </a:r>
            <a:r>
              <a:rPr lang="nl-NL" dirty="0" smtClean="0"/>
              <a:t>?</a:t>
            </a:r>
          </a:p>
          <a:p>
            <a:r>
              <a:rPr lang="nl-NL" dirty="0"/>
              <a:t>Wat zijn er voor digitale accounts?</a:t>
            </a:r>
          </a:p>
          <a:p>
            <a:pPr lvl="1"/>
            <a:r>
              <a:rPr lang="nl-NL" dirty="0"/>
              <a:t>Zijn de wachtwoorden bekend?</a:t>
            </a:r>
          </a:p>
          <a:p>
            <a:pPr lvl="1"/>
            <a:r>
              <a:rPr lang="nl-NL" dirty="0"/>
              <a:t>Hoe machtig je iemand?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u="sng" dirty="0">
                <a:hlinkClick r:id="rId3"/>
              </a:rPr>
              <a:t>http://mens-en-samenleving.infonu.nl/diversen/104095-dingen-die-je-moet-regelen-na-een-overlijden-checklist.html</a:t>
            </a:r>
            <a:r>
              <a:rPr lang="nl-NL" dirty="0"/>
              <a:t> 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788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Email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Zorg dat alle contactpersonen op de hoogte zijn</a:t>
            </a:r>
          </a:p>
          <a:p>
            <a:endParaRPr lang="nl-NL" dirty="0"/>
          </a:p>
          <a:p>
            <a:r>
              <a:rPr lang="nl-NL" dirty="0"/>
              <a:t>Monitor binnenkomende mail nog enige tijd</a:t>
            </a:r>
          </a:p>
          <a:p>
            <a:pPr lvl="1"/>
            <a:r>
              <a:rPr lang="nl-NL" dirty="0"/>
              <a:t>Eventueel via </a:t>
            </a:r>
            <a:r>
              <a:rPr lang="nl-NL" dirty="0" err="1"/>
              <a:t>forwarding</a:t>
            </a:r>
            <a:endParaRPr lang="nl-NL" dirty="0"/>
          </a:p>
          <a:p>
            <a:endParaRPr lang="nl-NL" dirty="0"/>
          </a:p>
          <a:p>
            <a:r>
              <a:rPr lang="nl-NL" dirty="0"/>
              <a:t>Hef email adres op 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280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Opheffen email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Via provider</a:t>
            </a:r>
          </a:p>
          <a:p>
            <a:r>
              <a:rPr lang="nl-NL" dirty="0"/>
              <a:t>Procedure varieert</a:t>
            </a:r>
          </a:p>
          <a:p>
            <a:endParaRPr lang="nl-NL" dirty="0"/>
          </a:p>
          <a:p>
            <a:r>
              <a:rPr lang="nl-NL" dirty="0"/>
              <a:t>Accountkiller: </a:t>
            </a:r>
            <a:r>
              <a:rPr lang="nl-NL" u="sng" dirty="0">
                <a:hlinkClick r:id="rId2"/>
              </a:rPr>
              <a:t>https://www.accountkiller.com/nl/</a:t>
            </a:r>
            <a:endParaRPr lang="nl-NL" dirty="0"/>
          </a:p>
          <a:p>
            <a:r>
              <a:rPr lang="nl-NL" dirty="0"/>
              <a:t>Justdelete.me: </a:t>
            </a:r>
            <a:r>
              <a:rPr lang="nl-NL" u="sng" dirty="0">
                <a:hlinkClick r:id="rId3"/>
              </a:rPr>
              <a:t>http://backgroundchecks.org/justdeleteme/</a:t>
            </a:r>
            <a:r>
              <a:rPr lang="nl-NL" dirty="0"/>
              <a:t> 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755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Opheffen Hotmail/Live/Outlook.com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Microsoft account opheffen</a:t>
            </a:r>
          </a:p>
          <a:p>
            <a:r>
              <a:rPr lang="nl-NL" dirty="0"/>
              <a:t>Volg instructies in </a:t>
            </a:r>
            <a:r>
              <a:rPr lang="nl-NL" dirty="0">
                <a:hlinkClick r:id="rId3"/>
              </a:rPr>
              <a:t>https://support.microsoft.com/nl-nl/help/12412/microsoft-account-how-to-close-account</a:t>
            </a:r>
            <a:r>
              <a:rPr lang="nl-NL" dirty="0"/>
              <a:t> </a:t>
            </a:r>
          </a:p>
          <a:p>
            <a:r>
              <a:rPr lang="nl-NL" dirty="0"/>
              <a:t>Na 60 dagen is account echt weg</a:t>
            </a:r>
          </a:p>
          <a:p>
            <a:pPr lvl="1"/>
            <a:r>
              <a:rPr lang="nl-NL" dirty="0"/>
              <a:t>Niet gebruiken in die tijd!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327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Opheffen Google mail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Opheffen google account</a:t>
            </a:r>
          </a:p>
          <a:p>
            <a:r>
              <a:rPr lang="nl-NL" dirty="0"/>
              <a:t>Volg instructies in </a:t>
            </a:r>
            <a:r>
              <a:rPr lang="nl-NL" dirty="0">
                <a:hlinkClick r:id="rId2"/>
              </a:rPr>
              <a:t>https://support.google.com/accounts/answer/32046?hl=nl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/>
              <a:t>Google inactiviteitsvoorkeuren:</a:t>
            </a:r>
          </a:p>
          <a:p>
            <a:pPr marL="457200" lvl="1" indent="0">
              <a:buNone/>
            </a:pPr>
            <a:r>
              <a:rPr lang="nl-NL" u="sng" dirty="0">
                <a:hlinkClick r:id="rId3"/>
              </a:rPr>
              <a:t>https://myaccount.google.com/inactive</a:t>
            </a:r>
            <a:endParaRPr lang="nl-NL" dirty="0"/>
          </a:p>
          <a:p>
            <a:pPr lvl="1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578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Facebook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18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Mogelijkheid tot herdenkingspagina</a:t>
            </a:r>
          </a:p>
          <a:p>
            <a:pPr marL="0" indent="0">
              <a:buNone/>
            </a:pPr>
            <a:r>
              <a:rPr lang="nl-NL" dirty="0"/>
              <a:t>Opheffen:</a:t>
            </a:r>
          </a:p>
          <a:p>
            <a:r>
              <a:rPr lang="nl-NL" dirty="0"/>
              <a:t>Maak desgewenst eerst een archief kopie </a:t>
            </a:r>
          </a:p>
          <a:p>
            <a:r>
              <a:rPr lang="nl-NL" sz="2400" dirty="0">
                <a:hlinkClick r:id="rId3"/>
              </a:rPr>
              <a:t>https://www.facebook.com/help/delete_account#_=_</a:t>
            </a:r>
            <a:r>
              <a:rPr lang="nl-NL" sz="2400" dirty="0"/>
              <a:t> </a:t>
            </a:r>
          </a:p>
          <a:p>
            <a:r>
              <a:rPr lang="nl-NL" dirty="0"/>
              <a:t>Niet meer gebruiken/ inloggen!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3768" y="4385771"/>
            <a:ext cx="5496463" cy="215314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3637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Andere </a:t>
            </a:r>
            <a:r>
              <a:rPr lang="nl-NL" dirty="0" err="1"/>
              <a:t>social</a:t>
            </a:r>
            <a:r>
              <a:rPr lang="nl-NL" dirty="0"/>
              <a:t> media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Google “opheffen xxx account”</a:t>
            </a:r>
          </a:p>
          <a:p>
            <a:endParaRPr lang="nl-NL" dirty="0"/>
          </a:p>
          <a:p>
            <a:r>
              <a:rPr lang="nl-NL" dirty="0"/>
              <a:t>Bij problemen: HCC Helpdesk 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492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Agenda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Doel van deze presentatie</a:t>
            </a:r>
          </a:p>
          <a:p>
            <a:r>
              <a:rPr lang="nl-NL" dirty="0"/>
              <a:t>Testament/ Codicil/ Levenstestament</a:t>
            </a:r>
          </a:p>
          <a:p>
            <a:r>
              <a:rPr lang="nl-NL" dirty="0"/>
              <a:t>Handboek voor achterblijvers</a:t>
            </a:r>
          </a:p>
          <a:p>
            <a:r>
              <a:rPr lang="nl-NL" dirty="0"/>
              <a:t>En na het overlijden</a:t>
            </a:r>
          </a:p>
          <a:p>
            <a:pPr lvl="1"/>
            <a:r>
              <a:rPr lang="nl-NL" dirty="0"/>
              <a:t>Email</a:t>
            </a:r>
          </a:p>
          <a:p>
            <a:pPr lvl="1"/>
            <a:r>
              <a:rPr lang="nl-NL" dirty="0"/>
              <a:t>Sociale media</a:t>
            </a:r>
          </a:p>
          <a:p>
            <a:pPr lvl="1"/>
            <a:endParaRPr lang="nl-NL" dirty="0"/>
          </a:p>
          <a:p>
            <a:r>
              <a:rPr lang="nl-NL" dirty="0"/>
              <a:t>Overlijden in het buitenland</a:t>
            </a:r>
          </a:p>
          <a:p>
            <a:pPr lvl="1"/>
            <a:endParaRPr lang="nl-NL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918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Overlijden in het buitenland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Arts/ziekenhuis inschakelen</a:t>
            </a:r>
          </a:p>
          <a:p>
            <a:endParaRPr lang="nl-NL" dirty="0"/>
          </a:p>
          <a:p>
            <a:r>
              <a:rPr lang="nl-NL" dirty="0"/>
              <a:t>Al naar gelang situatie:</a:t>
            </a:r>
          </a:p>
          <a:p>
            <a:pPr lvl="1"/>
            <a:r>
              <a:rPr lang="nl-NL" dirty="0"/>
              <a:t>Touroperator</a:t>
            </a:r>
          </a:p>
          <a:p>
            <a:pPr lvl="1"/>
            <a:r>
              <a:rPr lang="nl-NL" dirty="0"/>
              <a:t>ANWB alarmcentrale: 	+31-70-314.14.14</a:t>
            </a:r>
          </a:p>
          <a:p>
            <a:pPr lvl="1"/>
            <a:r>
              <a:rPr lang="nl-NL" dirty="0"/>
              <a:t>SOS Alarmcentrale: 	+31-20-651.51.51</a:t>
            </a:r>
          </a:p>
          <a:p>
            <a:pPr lvl="1"/>
            <a:r>
              <a:rPr lang="nl-NL" dirty="0"/>
              <a:t>Reisverzekering</a:t>
            </a:r>
          </a:p>
          <a:p>
            <a:endParaRPr lang="nl-NL" dirty="0"/>
          </a:p>
          <a:p>
            <a:r>
              <a:rPr lang="nl-NL" dirty="0"/>
              <a:t>Landafhankelijk</a:t>
            </a:r>
          </a:p>
          <a:p>
            <a:pPr lvl="1"/>
            <a:r>
              <a:rPr lang="nl-NL" dirty="0"/>
              <a:t>Politie </a:t>
            </a:r>
          </a:p>
          <a:p>
            <a:pPr lvl="1"/>
            <a:r>
              <a:rPr lang="nl-NL" dirty="0"/>
              <a:t>Ambassade/Consulaat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006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4084020-B364-465A-A217-9FDC241A0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Tenslotte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F5ECA9B0-A204-4837-9558-8937D95463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375D9941-1A96-42E9-8669-0191A22B3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E4D0A770-80A7-4828-B17E-9BB17300E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E5D2FE03-9C68-43FC-A1BA-68E2A44A0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038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Bespreek/overleg!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Met partner, kinderen, achterblijvers</a:t>
            </a:r>
          </a:p>
          <a:p>
            <a:pPr lvl="1"/>
            <a:r>
              <a:rPr lang="nl-NL" dirty="0"/>
              <a:t>Wat wil je</a:t>
            </a:r>
          </a:p>
          <a:p>
            <a:pPr lvl="1"/>
            <a:r>
              <a:rPr lang="nl-NL" dirty="0"/>
              <a:t>Hoe heb je het geregeld</a:t>
            </a:r>
          </a:p>
          <a:p>
            <a:pPr lvl="1"/>
            <a:r>
              <a:rPr lang="nl-NL" dirty="0"/>
              <a:t>Waar is het handboek voor achterblijvers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89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Als je het niet meer weet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847851"/>
            <a:ext cx="7886700" cy="4351338"/>
          </a:xfrm>
        </p:spPr>
        <p:txBody>
          <a:bodyPr/>
          <a:lstStyle/>
          <a:p>
            <a:r>
              <a:rPr lang="nl-NL" dirty="0">
                <a:hlinkClick r:id="rId2"/>
              </a:rPr>
              <a:t>https://www.uitvaart.nl/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/>
              <a:t>Uitvaartfirma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460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:\Users\Rob\AppData\Local\Microsoft\Windows\Temporary Internet Files\Content.IE5\HUNIMAXI\MCj04344030000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14313"/>
            <a:ext cx="4286250" cy="600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24</a:t>
            </a:fld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</a:p>
        </p:txBody>
      </p:sp>
    </p:spTree>
    <p:extLst>
      <p:ext uri="{BB962C8B-B14F-4D97-AF65-F5344CB8AC3E}">
        <p14:creationId xmlns:p14="http://schemas.microsoft.com/office/powerpoint/2010/main" val="3197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Waarom?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Hulp bij moeilijke dagen</a:t>
            </a:r>
          </a:p>
          <a:p>
            <a:r>
              <a:rPr lang="nl-NL" dirty="0"/>
              <a:t>Geheugensteuntjes</a:t>
            </a:r>
          </a:p>
          <a:p>
            <a:pPr lvl="1"/>
            <a:r>
              <a:rPr lang="nl-NL" dirty="0"/>
              <a:t>Waar vind ik</a:t>
            </a:r>
          </a:p>
          <a:p>
            <a:pPr lvl="2"/>
            <a:r>
              <a:rPr lang="nl-NL" dirty="0"/>
              <a:t>Papieren</a:t>
            </a:r>
          </a:p>
          <a:p>
            <a:pPr lvl="2"/>
            <a:r>
              <a:rPr lang="nl-NL" dirty="0"/>
              <a:t>Sleutels</a:t>
            </a:r>
          </a:p>
          <a:p>
            <a:pPr lvl="2"/>
            <a:r>
              <a:rPr lang="nl-NL" dirty="0"/>
              <a:t>Wachtwoorden</a:t>
            </a:r>
          </a:p>
          <a:p>
            <a:pPr lvl="2"/>
            <a:endParaRPr lang="nl-NL" dirty="0"/>
          </a:p>
          <a:p>
            <a:pPr lvl="1"/>
            <a:r>
              <a:rPr lang="nl-NL" dirty="0"/>
              <a:t>Hoe werkt</a:t>
            </a:r>
          </a:p>
          <a:p>
            <a:pPr lvl="2"/>
            <a:r>
              <a:rPr lang="nl-NL" dirty="0"/>
              <a:t>Het netwerk</a:t>
            </a:r>
          </a:p>
          <a:p>
            <a:pPr lvl="2"/>
            <a:r>
              <a:rPr lang="nl-NL" dirty="0"/>
              <a:t>De Computer</a:t>
            </a:r>
          </a:p>
          <a:p>
            <a:pPr lvl="2"/>
            <a:r>
              <a:rPr lang="nl-NL" dirty="0"/>
              <a:t>Het alarmsysteem</a:t>
            </a:r>
          </a:p>
          <a:p>
            <a:pPr lvl="2"/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3</a:t>
            </a:fld>
            <a:endParaRPr lang="nl-NL"/>
          </a:p>
        </p:txBody>
      </p:sp>
      <p:pic>
        <p:nvPicPr>
          <p:cNvPr id="1026" name="Picture 2" descr="Afbeeldingsresultaat voor waar vind ik het wachtwoord carto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44571"/>
            <a:ext cx="4223766" cy="4532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62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Testament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Uiterste wilsbeschikking</a:t>
            </a:r>
          </a:p>
          <a:p>
            <a:r>
              <a:rPr lang="nl-NL" dirty="0"/>
              <a:t>Regelt wat er na je dood met je nalatenschap moet gebeuren</a:t>
            </a:r>
          </a:p>
          <a:p>
            <a:r>
              <a:rPr lang="nl-NL" dirty="0"/>
              <a:t>Notariële akte; wordt opgeslagen in het Centrale Testamentenregister</a:t>
            </a:r>
          </a:p>
          <a:p>
            <a:pPr lvl="1"/>
            <a:r>
              <a:rPr lang="nl-NL" dirty="0"/>
              <a:t>Executeur</a:t>
            </a:r>
          </a:p>
          <a:p>
            <a:pPr lvl="1"/>
            <a:r>
              <a:rPr lang="nl-NL" dirty="0"/>
              <a:t>Rechtskeuze</a:t>
            </a:r>
          </a:p>
          <a:p>
            <a:pPr lvl="1"/>
            <a:r>
              <a:rPr lang="nl-NL" dirty="0"/>
              <a:t>Voogdij</a:t>
            </a:r>
          </a:p>
          <a:p>
            <a:pPr lvl="1"/>
            <a:r>
              <a:rPr lang="nl-NL" dirty="0"/>
              <a:t>Boedelnotaris</a:t>
            </a:r>
          </a:p>
          <a:p>
            <a:pPr lvl="1"/>
            <a:r>
              <a:rPr lang="nl-NL" dirty="0"/>
              <a:t>Uitvaart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704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Codicil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Toewijzing van  bepaalde roerende zaken buiten de notaris om</a:t>
            </a:r>
          </a:p>
          <a:p>
            <a:pPr lvl="1"/>
            <a:r>
              <a:rPr lang="nl-NL" dirty="0"/>
              <a:t>Kleren, </a:t>
            </a:r>
            <a:r>
              <a:rPr lang="nl-NL" dirty="0" err="1"/>
              <a:t>lijfstoebehoren</a:t>
            </a:r>
            <a:r>
              <a:rPr lang="nl-NL" dirty="0"/>
              <a:t>, lijfsieraden, inboedel en boeken</a:t>
            </a:r>
          </a:p>
          <a:p>
            <a:pPr lvl="1"/>
            <a:endParaRPr lang="nl-NL" dirty="0"/>
          </a:p>
          <a:p>
            <a:r>
              <a:rPr lang="nl-NL" dirty="0"/>
              <a:t>Hoe moet de begrafenis of crematie plaatsvinden</a:t>
            </a:r>
          </a:p>
          <a:p>
            <a:r>
              <a:rPr lang="nl-NL" dirty="0"/>
              <a:t>Nalaten wetenschap/orgaandonatie</a:t>
            </a:r>
          </a:p>
          <a:p>
            <a:endParaRPr lang="nl-NL" dirty="0"/>
          </a:p>
          <a:p>
            <a:r>
              <a:rPr lang="nl-NL" dirty="0"/>
              <a:t>Handgeschreven, gedateerd en ondertekend</a:t>
            </a:r>
          </a:p>
          <a:p>
            <a:r>
              <a:rPr lang="nl-NL" dirty="0"/>
              <a:t>Aanwijzing executeur kan niet (meer) via een codicil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2860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Levenstestament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Verzameling van machtigingen in geval van wilsonbekwaamheid (coma, dementie, etc.)</a:t>
            </a:r>
          </a:p>
          <a:p>
            <a:pPr lvl="1"/>
            <a:r>
              <a:rPr lang="nl-NL" dirty="0"/>
              <a:t>Medische behandeling</a:t>
            </a:r>
          </a:p>
          <a:p>
            <a:pPr lvl="1"/>
            <a:r>
              <a:rPr lang="nl-NL" dirty="0"/>
              <a:t>Financiële zaken</a:t>
            </a:r>
          </a:p>
          <a:p>
            <a:pPr lvl="1"/>
            <a:endParaRPr lang="nl-NL" dirty="0"/>
          </a:p>
          <a:p>
            <a:r>
              <a:rPr lang="nl-NL" dirty="0"/>
              <a:t>Kan onderhands, maar ook notarieel</a:t>
            </a:r>
          </a:p>
          <a:p>
            <a:endParaRPr lang="nl-NL" dirty="0"/>
          </a:p>
          <a:p>
            <a:r>
              <a:rPr lang="nl-NL" dirty="0"/>
              <a:t>Centraal Levenstestamentenregister 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063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Onderhandse Volmacht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29170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i="1" dirty="0"/>
              <a:t>[naam volmachtgever], geboren op [datum] te [plaats], verleent hiermee een algemene volmacht aan [naam gemachtigde], geboren op &lt;datum&gt; te &lt;plaats&gt;, om namens hem alle rechtshandelingen te verrichten. Deze volmacht is een algemene volmacht in de zin van artikel 3:62 lid 1 Burgerlijk Wetboek en strekt zich tevens uit tot daden van beschikking.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dirty="0"/>
              <a:t>Dit is meestal niet voldoende voor banken!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60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Handboek voor achterblijvers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Neem een voorbeeld of bedenk het zelf</a:t>
            </a:r>
          </a:p>
          <a:p>
            <a:r>
              <a:rPr lang="nl-NL" b="1" dirty="0">
                <a:solidFill>
                  <a:srgbClr val="FF0000"/>
                </a:solidFill>
              </a:rPr>
              <a:t>NOTEER</a:t>
            </a:r>
            <a:r>
              <a:rPr lang="nl-NL" dirty="0"/>
              <a:t>:</a:t>
            </a:r>
          </a:p>
          <a:p>
            <a:pPr lvl="1"/>
            <a:r>
              <a:rPr lang="nl-NL" dirty="0"/>
              <a:t>Hoe zit je financiële leven in elkaar</a:t>
            </a:r>
          </a:p>
          <a:p>
            <a:pPr lvl="2"/>
            <a:r>
              <a:rPr lang="nl-NL" dirty="0"/>
              <a:t>Bank, verzekering, belastingen, ..</a:t>
            </a:r>
          </a:p>
          <a:p>
            <a:pPr lvl="2"/>
            <a:r>
              <a:rPr lang="nl-NL" dirty="0"/>
              <a:t>Wachtwoorden, gebruikersnamen</a:t>
            </a:r>
          </a:p>
          <a:p>
            <a:pPr lvl="2"/>
            <a:r>
              <a:rPr lang="nl-NL" dirty="0"/>
              <a:t>Abonnementen, lidmaatschappen</a:t>
            </a:r>
          </a:p>
          <a:p>
            <a:pPr lvl="2"/>
            <a:r>
              <a:rPr lang="nl-NL" dirty="0"/>
              <a:t>Automatische incasso’s</a:t>
            </a:r>
          </a:p>
          <a:p>
            <a:pPr lvl="2"/>
            <a:r>
              <a:rPr lang="nl-NL" dirty="0"/>
              <a:t>Contracten</a:t>
            </a:r>
          </a:p>
          <a:p>
            <a:pPr lvl="3"/>
            <a:r>
              <a:rPr lang="nl-NL" dirty="0"/>
              <a:t>Bij wie, verloopdata</a:t>
            </a:r>
          </a:p>
          <a:p>
            <a:pPr lvl="1"/>
            <a:r>
              <a:rPr lang="nl-NL" dirty="0"/>
              <a:t>Waar zijn de papieren te vinden</a:t>
            </a:r>
          </a:p>
          <a:p>
            <a:pPr lvl="1"/>
            <a:r>
              <a:rPr lang="nl-NL" dirty="0"/>
              <a:t>Adressen en telefoonnummers</a:t>
            </a:r>
          </a:p>
          <a:p>
            <a:pPr lvl="2"/>
            <a:r>
              <a:rPr lang="nl-NL" dirty="0"/>
              <a:t>Notaris, advocaat, huisarts, tandarts, ..</a:t>
            </a:r>
          </a:p>
          <a:p>
            <a:pPr lvl="2"/>
            <a:r>
              <a:rPr lang="nl-NL" dirty="0"/>
              <a:t>Vrienden en kennissen</a:t>
            </a:r>
          </a:p>
          <a:p>
            <a:pPr lvl="1"/>
            <a:r>
              <a:rPr lang="nl-NL" dirty="0"/>
              <a:t>Gebruikersnamen en wachtwoorden</a:t>
            </a:r>
          </a:p>
          <a:p>
            <a:pPr lvl="2"/>
            <a:endParaRPr lang="nl-NL" dirty="0"/>
          </a:p>
          <a:p>
            <a:pPr lvl="2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8</a:t>
            </a:fld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 rot="20542666">
            <a:off x="2491479" y="3035369"/>
            <a:ext cx="4328160" cy="120032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chemeClr val="bg1"/>
                </a:solidFill>
              </a:rPr>
              <a:t>Waar is het te vinden?</a:t>
            </a:r>
          </a:p>
          <a:p>
            <a:r>
              <a:rPr lang="nl-NL" sz="3600" dirty="0">
                <a:solidFill>
                  <a:schemeClr val="bg1"/>
                </a:solidFill>
              </a:rPr>
              <a:t>Wie heeft een kopie?</a:t>
            </a:r>
          </a:p>
        </p:txBody>
      </p:sp>
    </p:spTree>
    <p:extLst>
      <p:ext uri="{BB962C8B-B14F-4D97-AF65-F5344CB8AC3E}">
        <p14:creationId xmlns:p14="http://schemas.microsoft.com/office/powerpoint/2010/main" val="4136621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Gebruikersnamen en wachtwoorden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Oktober 2017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Digitale Erfenis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5734-3427-4385-9EE3-A8D07131E553}" type="slidenum">
              <a:rPr lang="nl-NL" smtClean="0"/>
              <a:t>9</a:t>
            </a:fld>
            <a:endParaRPr lang="nl-NL"/>
          </a:p>
        </p:txBody>
      </p:sp>
      <p:pic>
        <p:nvPicPr>
          <p:cNvPr id="2050" name="Picture 2" descr="Afbeeldingsresultaat voor waar vind ik het wachtwoord cartoon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007394"/>
            <a:ext cx="5334000" cy="398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/>
          <p:cNvSpPr/>
          <p:nvPr/>
        </p:nvSpPr>
        <p:spPr>
          <a:xfrm>
            <a:off x="2145792" y="5059680"/>
            <a:ext cx="1743456" cy="512064"/>
          </a:xfrm>
          <a:prstGeom prst="rect">
            <a:avLst/>
          </a:prstGeom>
          <a:solidFill>
            <a:srgbClr val="9FE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3486912" y="5754624"/>
            <a:ext cx="3752088" cy="365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 rot="20109787">
            <a:off x="2334902" y="3503509"/>
            <a:ext cx="4805909" cy="92333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5400" dirty="0">
                <a:solidFill>
                  <a:schemeClr val="bg1"/>
                </a:solidFill>
              </a:rPr>
              <a:t>SCHRIJF HET OP</a:t>
            </a:r>
          </a:p>
        </p:txBody>
      </p:sp>
    </p:spTree>
    <p:extLst>
      <p:ext uri="{BB962C8B-B14F-4D97-AF65-F5344CB8AC3E}">
        <p14:creationId xmlns:p14="http://schemas.microsoft.com/office/powerpoint/2010/main" val="279988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Media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2" id="{71F610A7-5FB0-43AF-B55E-6C6AE3F88763}" vid="{25774667-8A31-4966-8E25-6DE4B4F8850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hcc-pp</Template>
  <TotalTime>4795</TotalTime>
  <Words>783</Words>
  <Application>Microsoft Office PowerPoint</Application>
  <PresentationFormat>Diavoorstelling (4:3)</PresentationFormat>
  <Paragraphs>252</Paragraphs>
  <Slides>24</Slides>
  <Notes>16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Cambria</vt:lpstr>
      <vt:lpstr>Kantoorthema</vt:lpstr>
      <vt:lpstr>PowerPoint-presentatie</vt:lpstr>
      <vt:lpstr>Agenda</vt:lpstr>
      <vt:lpstr>Waarom? </vt:lpstr>
      <vt:lpstr>Testament</vt:lpstr>
      <vt:lpstr>Codicil</vt:lpstr>
      <vt:lpstr>Levenstestament</vt:lpstr>
      <vt:lpstr>Onderhandse Volmacht</vt:lpstr>
      <vt:lpstr>Handboek voor achterblijvers</vt:lpstr>
      <vt:lpstr>Gebruikersnamen en wachtwoorden</vt:lpstr>
      <vt:lpstr>Social media testament</vt:lpstr>
      <vt:lpstr>Handboek van je huis</vt:lpstr>
      <vt:lpstr>En na het overlijden</vt:lpstr>
      <vt:lpstr>Zorg dat je overzicht hebt</vt:lpstr>
      <vt:lpstr>Email</vt:lpstr>
      <vt:lpstr>Opheffen email</vt:lpstr>
      <vt:lpstr>Opheffen Hotmail/Live/Outlook.com</vt:lpstr>
      <vt:lpstr>Opheffen Google mail</vt:lpstr>
      <vt:lpstr>Facebook</vt:lpstr>
      <vt:lpstr>Andere social media</vt:lpstr>
      <vt:lpstr>Overlijden in het buitenland</vt:lpstr>
      <vt:lpstr>Tenslotte</vt:lpstr>
      <vt:lpstr>Bespreek/overleg!</vt:lpstr>
      <vt:lpstr>Als je het niet meer weet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Rob van Geuns</dc:creator>
  <cp:lastModifiedBy>Rob van Geuns</cp:lastModifiedBy>
  <cp:revision>122</cp:revision>
  <dcterms:created xsi:type="dcterms:W3CDTF">2014-10-09T10:22:21Z</dcterms:created>
  <dcterms:modified xsi:type="dcterms:W3CDTF">2017-11-29T10:31:16Z</dcterms:modified>
</cp:coreProperties>
</file>